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8"/>
  </p:notesMasterIdLst>
  <p:sldIdLst>
    <p:sldId id="285" r:id="rId4"/>
    <p:sldId id="403" r:id="rId5"/>
    <p:sldId id="286" r:id="rId6"/>
    <p:sldId id="288" r:id="rId7"/>
    <p:sldId id="290" r:id="rId8"/>
    <p:sldId id="289" r:id="rId9"/>
    <p:sldId id="294" r:id="rId10"/>
    <p:sldId id="299" r:id="rId11"/>
    <p:sldId id="437" r:id="rId12"/>
    <p:sldId id="315" r:id="rId13"/>
    <p:sldId id="320" r:id="rId14"/>
    <p:sldId id="322" r:id="rId15"/>
    <p:sldId id="325" r:id="rId16"/>
    <p:sldId id="326" r:id="rId17"/>
    <p:sldId id="348" r:id="rId18"/>
    <p:sldId id="327" r:id="rId19"/>
    <p:sldId id="364" r:id="rId20"/>
    <p:sldId id="438" r:id="rId21"/>
    <p:sldId id="365" r:id="rId22"/>
    <p:sldId id="412" r:id="rId23"/>
    <p:sldId id="417" r:id="rId24"/>
    <p:sldId id="392" r:id="rId25"/>
    <p:sldId id="397" r:id="rId26"/>
    <p:sldId id="398" r:id="rId27"/>
  </p:sldIdLst>
  <p:sldSz cx="12192000" cy="6858000"/>
  <p:notesSz cx="6737350" cy="9875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33"/>
    <a:srgbClr val="33CC33"/>
    <a:srgbClr val="00CC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87" autoAdjust="0"/>
  </p:normalViewPr>
  <p:slideViewPr>
    <p:cSldViewPr snapToGrid="0">
      <p:cViewPr varScale="1">
        <p:scale>
          <a:sx n="68" d="100"/>
          <a:sy n="68" d="100"/>
        </p:scale>
        <p:origin x="9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19519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6274" y="2"/>
            <a:ext cx="2919519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0D977-D6D5-4EE3-A344-DF5FAE69DCF3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736" y="4752749"/>
            <a:ext cx="538988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80333"/>
            <a:ext cx="2919519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6274" y="9380333"/>
            <a:ext cx="2919519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FFA96-9A55-4496-B4CB-C68BBC780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31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FFA96-9A55-4496-B4CB-C68BBC780C3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035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054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08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023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1C0B-2132-406E-A10C-CA864F816F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4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A834-E3C8-4A84-852D-5990543120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87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7143-5A98-4F6E-9D57-0D4088A797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189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81FE-276F-44C3-A594-E904E72112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42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CFFA-3D40-424B-BD5A-3D43100FA7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242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5FE0-F593-4FD4-950D-765CBC9CCE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655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E2F1-CDFE-4005-8191-3D5C2DA6E3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95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0531-5A68-4225-847A-BA4FF70DA0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5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226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858B1-EF96-476E-A43B-91043C2E26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609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B60D-AFB6-4D71-BBE0-C6C03AE4EAE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68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ECDA-E3F1-4735-AC71-8D13187350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87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07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72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30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6814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78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118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8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554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544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093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76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668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50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09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3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45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38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04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47E-95E9-4638-B8AD-148C06202C06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1079-7E7B-460C-819B-DFAB4E9F3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91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4A47E-95E9-4638-B8AD-148C06202C06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A1079-7E7B-460C-819B-DFAB4E9F3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25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76AB-0A9E-4218-9586-EE69D47298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1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4A47E-95E9-4638-B8AD-148C06202C0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A1079-7E7B-460C-819B-DFAB4E9F3C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0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705394" y="1925590"/>
            <a:ext cx="10888508" cy="3796770"/>
          </a:xfrm>
          <a:prstGeom prst="rect">
            <a:avLst/>
          </a:prstGeom>
        </p:spPr>
        <p:txBody>
          <a:bodyPr vert="horz" lIns="227584" tIns="113792" rIns="227584" bIns="113792" rtlCol="0" anchor="ctr">
            <a:no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Онлайн-сервисы АО «Татэнергосбыт» </a:t>
            </a:r>
          </a:p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оплаты жилищно-коммунальных услуг и передачи показаний приборов учета коммунальных ресурсов  </a:t>
            </a:r>
            <a:endParaRPr lang="ru-RU" b="1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b="1" dirty="0" smtClean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04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l="143" t="22379" r="76357" b="9260"/>
          <a:stretch/>
        </p:blipFill>
        <p:spPr>
          <a:xfrm>
            <a:off x="739840" y="1227672"/>
            <a:ext cx="2837329" cy="4400739"/>
          </a:xfrm>
          <a:prstGeom prst="rect">
            <a:avLst/>
          </a:prstGeom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-364907" y="0"/>
            <a:ext cx="12477014" cy="731320"/>
          </a:xfrm>
          <a:prstGeom prst="rect">
            <a:avLst/>
          </a:prstGeom>
        </p:spPr>
        <p:txBody>
          <a:bodyPr vert="horz" lIns="227584" tIns="113792" rIns="227584" bIns="113792" rtlCol="0">
            <a:no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физических лиц АО «Татэнергосбыт»</a:t>
            </a:r>
          </a:p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начислений по ЕПД с Главной страницы</a:t>
            </a:r>
            <a:endParaRPr lang="ru-RU" sz="16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27336" y="3730257"/>
            <a:ext cx="2042584" cy="455208"/>
          </a:xfrm>
          <a:prstGeom prst="roundRect">
            <a:avLst/>
          </a:prstGeom>
          <a:noFill/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3410483" y="3557589"/>
            <a:ext cx="1009650" cy="228599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37121" y="3136095"/>
            <a:ext cx="1558017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6600"/>
                </a:solidFill>
              </a:rPr>
              <a:t>Сумма к оплате корректируется </a:t>
            </a:r>
            <a:endParaRPr lang="ru-RU" sz="1400" b="1" dirty="0">
              <a:solidFill>
                <a:srgbClr val="FF66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850" y="2067662"/>
            <a:ext cx="4000500" cy="219880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780982" y="5125045"/>
            <a:ext cx="3225282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Заполните реквизиты банковской карты и нажмите на кнопку </a:t>
            </a:r>
            <a:r>
              <a:rPr lang="ru-RU" dirty="0">
                <a:solidFill>
                  <a:srgbClr val="5B9BD5">
                    <a:lumMod val="50000"/>
                  </a:srgbClr>
                </a:solidFill>
              </a:rPr>
              <a:t>«</a:t>
            </a:r>
            <a:r>
              <a:rPr lang="ru-RU" b="1" dirty="0" smtClean="0">
                <a:solidFill>
                  <a:srgbClr val="FF6600"/>
                </a:solidFill>
              </a:rPr>
              <a:t>Принять</a:t>
            </a:r>
            <a:r>
              <a:rPr lang="ru-RU" dirty="0">
                <a:solidFill>
                  <a:srgbClr val="5B9BD5">
                    <a:lumMod val="50000"/>
                  </a:srgbClr>
                </a:solidFill>
              </a:rPr>
              <a:t>»</a:t>
            </a:r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7815264" y="3481390"/>
            <a:ext cx="1009650" cy="228599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image62.png"/>
          <p:cNvPicPr/>
          <p:nvPr/>
        </p:nvPicPr>
        <p:blipFill rotWithShape="1">
          <a:blip r:embed="rId5"/>
          <a:srcRect r="14031" b="-88"/>
          <a:stretch/>
        </p:blipFill>
        <p:spPr>
          <a:xfrm>
            <a:off x="8658228" y="1878964"/>
            <a:ext cx="3348036" cy="290258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291012" y="4966555"/>
            <a:ext cx="3571875" cy="15081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Выберите и заполните способ получения чека, нажмите на кнопку «</a:t>
            </a:r>
            <a:r>
              <a:rPr lang="ru-RU" b="1" dirty="0" smtClean="0">
                <a:solidFill>
                  <a:srgbClr val="FF6600"/>
                </a:solidFill>
              </a:rPr>
              <a:t>Перейти оплате</a:t>
            </a: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»</a:t>
            </a:r>
            <a:r>
              <a:rPr lang="ru-RU" dirty="0">
                <a:solidFill>
                  <a:srgbClr val="5B9BD5">
                    <a:lumMod val="50000"/>
                  </a:srgbClr>
                </a:solidFill>
              </a:rPr>
              <a:t>.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В случае, если у вас в «Личных данных» заполнены адрес электронной почты и телефон, они заполняются автоматически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635" y="967463"/>
            <a:ext cx="6762365" cy="400110"/>
          </a:xfrm>
          <a:prstGeom prst="rect">
            <a:avLst/>
          </a:prstGeom>
          <a:solidFill>
            <a:srgbClr val="00CC00"/>
          </a:solidFill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Оплата </a:t>
            </a:r>
            <a:r>
              <a:rPr lang="ru-RU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комиссии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платежа с любой банковской карты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66713" y="807835"/>
            <a:ext cx="476250" cy="419837"/>
          </a:xfrm>
          <a:prstGeom prst="ellipse">
            <a:avLst/>
          </a:prstGeom>
          <a:solidFill>
            <a:srgbClr val="00CC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16" name="Овал 15"/>
          <p:cNvSpPr/>
          <p:nvPr/>
        </p:nvSpPr>
        <p:spPr>
          <a:xfrm>
            <a:off x="4052887" y="1669045"/>
            <a:ext cx="476250" cy="419837"/>
          </a:xfrm>
          <a:prstGeom prst="ellipse">
            <a:avLst/>
          </a:prstGeom>
          <a:solidFill>
            <a:srgbClr val="00CC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17" name="Овал 16"/>
          <p:cNvSpPr/>
          <p:nvPr/>
        </p:nvSpPr>
        <p:spPr>
          <a:xfrm>
            <a:off x="8653465" y="1739273"/>
            <a:ext cx="476250" cy="419837"/>
          </a:xfrm>
          <a:prstGeom prst="ellipse">
            <a:avLst/>
          </a:prstGeom>
          <a:solidFill>
            <a:srgbClr val="00CC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905284" y="3397705"/>
            <a:ext cx="355135" cy="8751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6713" y="5666258"/>
            <a:ext cx="3273686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На Главной странице проверьте/введите сумму к оплате нажмите на кнопку </a:t>
            </a:r>
            <a:r>
              <a:rPr lang="ru-RU" dirty="0">
                <a:solidFill>
                  <a:srgbClr val="5B9BD5">
                    <a:lumMod val="50000"/>
                  </a:srgbClr>
                </a:solidFill>
              </a:rPr>
              <a:t>«</a:t>
            </a:r>
            <a:r>
              <a:rPr lang="ru-RU" sz="1600" b="1" dirty="0" smtClean="0">
                <a:solidFill>
                  <a:srgbClr val="FF6600"/>
                </a:solidFill>
              </a:rPr>
              <a:t>Оплатить</a:t>
            </a:r>
            <a:r>
              <a:rPr lang="ru-RU" dirty="0">
                <a:solidFill>
                  <a:srgbClr val="5B9BD5">
                    <a:lumMod val="50000"/>
                  </a:srgbClr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90916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/>
          <a:srcRect l="9690" t="2680" r="9024" b="7960"/>
          <a:stretch/>
        </p:blipFill>
        <p:spPr>
          <a:xfrm>
            <a:off x="3923449" y="979637"/>
            <a:ext cx="3900301" cy="372107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87" y="1086594"/>
            <a:ext cx="2851192" cy="3871905"/>
          </a:xfrm>
          <a:prstGeom prst="rect">
            <a:avLst/>
          </a:prstGeom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-364907" y="0"/>
            <a:ext cx="12477014" cy="731320"/>
          </a:xfrm>
          <a:prstGeom prst="rect">
            <a:avLst/>
          </a:prstGeom>
        </p:spPr>
        <p:txBody>
          <a:bodyPr vert="horz" lIns="227584" tIns="113792" rIns="227584" bIns="113792" rtlCol="0">
            <a:no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физических лиц АО «Татэнергосбыт»</a:t>
            </a:r>
          </a:p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начислений по ЕПД с Главной страницы</a:t>
            </a:r>
            <a:endParaRPr lang="ru-RU" sz="16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2937160" y="2956305"/>
            <a:ext cx="1009650" cy="228599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923449" y="5492052"/>
            <a:ext cx="3900301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На экране появится окно с одобрением банком транзакции. Нажмите на кнопку «</a:t>
            </a:r>
            <a:r>
              <a:rPr lang="ru-RU" b="1" dirty="0" smtClean="0">
                <a:solidFill>
                  <a:srgbClr val="FF6600"/>
                </a:solidFill>
              </a:rPr>
              <a:t>Ок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6522" y="5751385"/>
            <a:ext cx="357187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Введите код из смс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и нажмите на кнопку </a:t>
            </a: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b="1" dirty="0" smtClean="0">
                <a:solidFill>
                  <a:srgbClr val="FF6600"/>
                </a:solidFill>
              </a:rPr>
              <a:t>Подтвердить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43680" y="979638"/>
            <a:ext cx="476250" cy="419837"/>
          </a:xfrm>
          <a:prstGeom prst="ellipse">
            <a:avLst/>
          </a:prstGeom>
          <a:solidFill>
            <a:srgbClr val="00CC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18" name="Овал 17"/>
          <p:cNvSpPr/>
          <p:nvPr/>
        </p:nvSpPr>
        <p:spPr>
          <a:xfrm>
            <a:off x="3776425" y="979637"/>
            <a:ext cx="476250" cy="419837"/>
          </a:xfrm>
          <a:prstGeom prst="ellipse">
            <a:avLst/>
          </a:prstGeom>
          <a:solidFill>
            <a:srgbClr val="00CC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5</a:t>
            </a:r>
            <a:endParaRPr lang="ru-RU" sz="32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11753" t="316" r="7233" b="161"/>
          <a:stretch/>
        </p:blipFill>
        <p:spPr>
          <a:xfrm>
            <a:off x="8325393" y="990652"/>
            <a:ext cx="3602657" cy="45014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l="11514" t="57749" r="7484"/>
          <a:stretch/>
        </p:blipFill>
        <p:spPr>
          <a:xfrm>
            <a:off x="8325392" y="5467534"/>
            <a:ext cx="3602657" cy="454919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8190914" y="876675"/>
            <a:ext cx="476250" cy="419837"/>
          </a:xfrm>
          <a:prstGeom prst="ellipse">
            <a:avLst/>
          </a:prstGeom>
          <a:solidFill>
            <a:srgbClr val="00CC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340782" y="5751384"/>
            <a:ext cx="357187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На экране появится информация о платеже (чек об оплате)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2"/>
          <p:cNvSpPr txBox="1">
            <a:spLocks/>
          </p:cNvSpPr>
          <p:nvPr/>
        </p:nvSpPr>
        <p:spPr>
          <a:xfrm>
            <a:off x="-364907" y="0"/>
            <a:ext cx="12477014" cy="731320"/>
          </a:xfrm>
          <a:prstGeom prst="rect">
            <a:avLst/>
          </a:prstGeom>
        </p:spPr>
        <p:txBody>
          <a:bodyPr vert="horz" lIns="227584" tIns="113792" rIns="227584" bIns="113792" rtlCol="0">
            <a:no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физических лиц АО «Татэнергосбыт»</a:t>
            </a:r>
          </a:p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платеже (чек об оплате) направляется на телефон и/или электронную почту</a:t>
            </a:r>
            <a:endParaRPr lang="ru-RU" sz="16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22" y="1315466"/>
            <a:ext cx="7400925" cy="373182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Picture 2" descr="Nobby - Смартфон Nobby S300 Pro, Серый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5" t="5831" r="29995" b="6201"/>
          <a:stretch/>
        </p:blipFill>
        <p:spPr bwMode="auto">
          <a:xfrm>
            <a:off x="9064855" y="904088"/>
            <a:ext cx="2647950" cy="581025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r="2069" b="90130"/>
          <a:stretch/>
        </p:blipFill>
        <p:spPr>
          <a:xfrm>
            <a:off x="9188680" y="1362317"/>
            <a:ext cx="2409826" cy="5484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-190" t="72520" r="1"/>
          <a:stretch/>
        </p:blipFill>
        <p:spPr>
          <a:xfrm>
            <a:off x="9179154" y="4526276"/>
            <a:ext cx="2419351" cy="16138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188680" y="1910746"/>
            <a:ext cx="2409825" cy="3422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r="1575"/>
          <a:stretch/>
        </p:blipFill>
        <p:spPr>
          <a:xfrm>
            <a:off x="9188679" y="4295304"/>
            <a:ext cx="2381250" cy="103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9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2"/>
          <p:cNvSpPr txBox="1">
            <a:spLocks/>
          </p:cNvSpPr>
          <p:nvPr/>
        </p:nvSpPr>
        <p:spPr>
          <a:xfrm>
            <a:off x="-364907" y="0"/>
            <a:ext cx="12477014" cy="731320"/>
          </a:xfrm>
          <a:prstGeom prst="rect">
            <a:avLst/>
          </a:prstGeom>
        </p:spPr>
        <p:txBody>
          <a:bodyPr vert="horz" lIns="227584" tIns="113792" rIns="227584" bIns="113792" rtlCol="0">
            <a:no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физических лиц АО «Татэнергосбыт»</a:t>
            </a:r>
          </a:p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ЕПД по исполнителям услуг </a:t>
            </a:r>
            <a:endParaRPr lang="ru-RU" sz="16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86" y="483137"/>
            <a:ext cx="1934442" cy="142980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112546" y="797106"/>
            <a:ext cx="1614043" cy="2381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243" y="1214457"/>
            <a:ext cx="8036701" cy="420473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/>
          <a:srcRect l="73997" t="84153" r="-1949" b="-3577"/>
          <a:stretch/>
        </p:blipFill>
        <p:spPr>
          <a:xfrm>
            <a:off x="6161936" y="4373028"/>
            <a:ext cx="4047358" cy="1471608"/>
          </a:xfrm>
          <a:prstGeom prst="ellipse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2" name="Скругленный прямоугольник 21"/>
          <p:cNvSpPr/>
          <p:nvPr/>
        </p:nvSpPr>
        <p:spPr>
          <a:xfrm>
            <a:off x="8077200" y="5300124"/>
            <a:ext cx="1829250" cy="29828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727072" y="5902324"/>
            <a:ext cx="1061720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Для оплаты начислений по ЕПД по исполнителям услуг на вкладке «</a:t>
            </a:r>
            <a:r>
              <a:rPr lang="ru-RU" b="1" dirty="0" smtClean="0">
                <a:solidFill>
                  <a:srgbClr val="002060"/>
                </a:solidFill>
              </a:rPr>
              <a:t>Оплата ЕПД</a:t>
            </a:r>
            <a:r>
              <a:rPr lang="ru-RU" dirty="0" smtClean="0">
                <a:solidFill>
                  <a:srgbClr val="002060"/>
                </a:solidFill>
              </a:rPr>
              <a:t>» в нижней правой части нажмите на ссылку «</a:t>
            </a:r>
            <a:r>
              <a:rPr lang="ru-RU" b="1" dirty="0" smtClean="0">
                <a:solidFill>
                  <a:srgbClr val="FF6600"/>
                </a:solidFill>
              </a:rPr>
              <a:t>Оплатить ЕПД по поставщикам услуг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3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75" y="925144"/>
            <a:ext cx="9134476" cy="501474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-364907" y="0"/>
            <a:ext cx="12477014" cy="731320"/>
          </a:xfrm>
          <a:prstGeom prst="rect">
            <a:avLst/>
          </a:prstGeom>
        </p:spPr>
        <p:txBody>
          <a:bodyPr vert="horz" lIns="227584" tIns="113792" rIns="227584" bIns="113792" rtlCol="0">
            <a:no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физических лиц АО «Татэнергосбыт»</a:t>
            </a:r>
          </a:p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ЕПД по исполнителям услуг </a:t>
            </a:r>
            <a:endParaRPr lang="ru-RU" sz="16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 rot="16200000">
            <a:off x="10291764" y="2376487"/>
            <a:ext cx="485775" cy="381000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91267" y="6028788"/>
            <a:ext cx="1064751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Для оплаты услуг </a:t>
            </a:r>
            <a:r>
              <a:rPr lang="ru-RU" sz="1600" b="1" dirty="0" smtClean="0">
                <a:solidFill>
                  <a:srgbClr val="002060"/>
                </a:solidFill>
              </a:rPr>
              <a:t>конкретного исполнителя</a:t>
            </a:r>
            <a:r>
              <a:rPr lang="ru-RU" sz="1600" dirty="0" smtClean="0">
                <a:solidFill>
                  <a:srgbClr val="002060"/>
                </a:solidFill>
              </a:rPr>
              <a:t> необходимо проставить галочку рядом с суммой к оплате, проверить (изменить) сумму к оплате и удалить «галочки» у других исполнителей и нажать на кнопку «</a:t>
            </a:r>
            <a:r>
              <a:rPr lang="ru-RU" sz="1600" b="1" dirty="0" smtClean="0">
                <a:solidFill>
                  <a:srgbClr val="FF6600"/>
                </a:solidFill>
              </a:rPr>
              <a:t>Оплатить</a:t>
            </a:r>
            <a:r>
              <a:rPr lang="ru-RU" sz="1600" dirty="0" smtClean="0">
                <a:solidFill>
                  <a:srgbClr val="002060"/>
                </a:solidFill>
              </a:rPr>
              <a:t>»</a:t>
            </a:r>
            <a:endParaRPr lang="ru-RU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13499" r="810" b="821"/>
          <a:stretch/>
        </p:blipFill>
        <p:spPr>
          <a:xfrm>
            <a:off x="431823" y="974512"/>
            <a:ext cx="11274402" cy="503439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/>
          <a:srcRect l="143" t="22379" r="76357" b="9260"/>
          <a:stretch/>
        </p:blipFill>
        <p:spPr>
          <a:xfrm>
            <a:off x="514349" y="1526962"/>
            <a:ext cx="2740002" cy="4249783"/>
          </a:xfrm>
          <a:prstGeom prst="rect">
            <a:avLst/>
          </a:prstGeom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-364907" y="0"/>
            <a:ext cx="12477014" cy="731320"/>
          </a:xfrm>
          <a:prstGeom prst="rect">
            <a:avLst/>
          </a:prstGeom>
        </p:spPr>
        <p:txBody>
          <a:bodyPr vert="horz" lIns="227584" tIns="113792" rIns="227584" bIns="113792" rtlCol="0">
            <a:no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физических лиц АО «Татэнергосбыт»</a:t>
            </a:r>
          </a:p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Передача показаний приборов учета коммунальных ресурсов </a:t>
            </a:r>
            <a:endParaRPr lang="ru-RU" sz="16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675" t="12388" r="79" b="78185"/>
          <a:stretch/>
        </p:blipFill>
        <p:spPr>
          <a:xfrm>
            <a:off x="438149" y="892615"/>
            <a:ext cx="11268076" cy="5524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l="1582" t="32281" r="7815" b="8662"/>
          <a:stretch/>
        </p:blipFill>
        <p:spPr>
          <a:xfrm>
            <a:off x="4200524" y="1362075"/>
            <a:ext cx="1828801" cy="714375"/>
          </a:xfrm>
          <a:prstGeom prst="rect">
            <a:avLst/>
          </a:prstGeom>
          <a:ln>
            <a:solidFill>
              <a:srgbClr val="FF6600"/>
            </a:solidFill>
          </a:ln>
        </p:spPr>
      </p:pic>
      <p:sp>
        <p:nvSpPr>
          <p:cNvPr id="10" name="Равнобедренный треугольник 9"/>
          <p:cNvSpPr/>
          <p:nvPr/>
        </p:nvSpPr>
        <p:spPr>
          <a:xfrm rot="16200000">
            <a:off x="5478661" y="1337554"/>
            <a:ext cx="485775" cy="381000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14349" y="6128629"/>
            <a:ext cx="1102995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На страницу передачи показаний приборов учета пройдите нажав на кнопку «Передать показания» или выбрав раздел «</a:t>
            </a:r>
            <a:r>
              <a:rPr lang="ru-RU" sz="1600" b="1" dirty="0" smtClean="0">
                <a:solidFill>
                  <a:srgbClr val="FF6600"/>
                </a:solidFill>
              </a:rPr>
              <a:t>Показания</a:t>
            </a:r>
            <a:r>
              <a:rPr lang="ru-RU" sz="1600" dirty="0" smtClean="0">
                <a:solidFill>
                  <a:srgbClr val="002060"/>
                </a:solidFill>
              </a:rPr>
              <a:t>» во вкладке «</a:t>
            </a:r>
            <a:r>
              <a:rPr lang="ru-RU" sz="1600" b="1" dirty="0" smtClean="0">
                <a:solidFill>
                  <a:srgbClr val="FF6600"/>
                </a:solidFill>
              </a:rPr>
              <a:t>Показания</a:t>
            </a:r>
            <a:r>
              <a:rPr lang="ru-RU" sz="1600" dirty="0" smtClean="0">
                <a:solidFill>
                  <a:srgbClr val="002060"/>
                </a:solidFill>
              </a:rPr>
              <a:t>»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ru-RU" sz="1600" dirty="0" smtClean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31825" y="4414702"/>
            <a:ext cx="2305050" cy="43815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35053" y="1433512"/>
            <a:ext cx="1121570" cy="28575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b="25210"/>
          <a:stretch/>
        </p:blipFill>
        <p:spPr>
          <a:xfrm>
            <a:off x="1544982" y="1507391"/>
            <a:ext cx="8330509" cy="3655159"/>
          </a:xfrm>
          <a:prstGeom prst="rect">
            <a:avLst/>
          </a:prstGeom>
        </p:spPr>
      </p:pic>
      <p:sp>
        <p:nvSpPr>
          <p:cNvPr id="15" name="Блок-схема: перфолента 14"/>
          <p:cNvSpPr/>
          <p:nvPr/>
        </p:nvSpPr>
        <p:spPr>
          <a:xfrm>
            <a:off x="2477952" y="2031242"/>
            <a:ext cx="960573" cy="140457"/>
          </a:xfrm>
          <a:prstGeom prst="flowChartPunchedTape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-364907" y="0"/>
            <a:ext cx="12477014" cy="731320"/>
          </a:xfrm>
          <a:prstGeom prst="rect">
            <a:avLst/>
          </a:prstGeom>
        </p:spPr>
        <p:txBody>
          <a:bodyPr vert="horz" lIns="227584" tIns="113792" rIns="227584" bIns="113792" rtlCol="0">
            <a:no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физических лиц АО «Татэнергосбыт»</a:t>
            </a:r>
          </a:p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Передача показаний приборов учета коммунальных ресурсов </a:t>
            </a:r>
            <a:endParaRPr lang="ru-RU" sz="16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675" t="12388" r="79" b="78185"/>
          <a:stretch/>
        </p:blipFill>
        <p:spPr>
          <a:xfrm>
            <a:off x="438149" y="892615"/>
            <a:ext cx="11268076" cy="5524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1582" t="32281" r="7815" b="8662"/>
          <a:stretch/>
        </p:blipFill>
        <p:spPr>
          <a:xfrm>
            <a:off x="4200524" y="1362075"/>
            <a:ext cx="1828801" cy="714375"/>
          </a:xfrm>
          <a:prstGeom prst="rect">
            <a:avLst/>
          </a:prstGeom>
          <a:ln>
            <a:solidFill>
              <a:srgbClr val="FF6600"/>
            </a:solidFill>
          </a:ln>
        </p:spPr>
      </p:pic>
      <p:sp>
        <p:nvSpPr>
          <p:cNvPr id="10" name="Равнобедренный треугольник 9"/>
          <p:cNvSpPr/>
          <p:nvPr/>
        </p:nvSpPr>
        <p:spPr>
          <a:xfrm rot="16200000">
            <a:off x="5743575" y="1327369"/>
            <a:ext cx="485775" cy="381000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t="82872"/>
          <a:stretch/>
        </p:blipFill>
        <p:spPr>
          <a:xfrm>
            <a:off x="1468782" y="4495800"/>
            <a:ext cx="8330509" cy="837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803" y="5701701"/>
            <a:ext cx="1165276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Для передачи показаний приборов учета в столбце «</a:t>
            </a:r>
            <a:r>
              <a:rPr lang="ru-RU" sz="1600" b="1" dirty="0">
                <a:solidFill>
                  <a:srgbClr val="FF6600"/>
                </a:solidFill>
              </a:rPr>
              <a:t>Текущие показания</a:t>
            </a:r>
            <a:r>
              <a:rPr lang="ru-RU" sz="1600" dirty="0">
                <a:solidFill>
                  <a:srgbClr val="002060"/>
                </a:solidFill>
              </a:rPr>
              <a:t>» по строке соответствующего ресурса необходимо нажать на ссылку «</a:t>
            </a:r>
            <a:r>
              <a:rPr lang="ru-RU" sz="1600" b="1" dirty="0">
                <a:solidFill>
                  <a:srgbClr val="FF6600"/>
                </a:solidFill>
              </a:rPr>
              <a:t>Изменить</a:t>
            </a:r>
            <a:r>
              <a:rPr lang="ru-RU" sz="1600" dirty="0" smtClean="0">
                <a:solidFill>
                  <a:srgbClr val="002060"/>
                </a:solidFill>
              </a:rPr>
              <a:t>», ввести </a:t>
            </a:r>
            <a:r>
              <a:rPr lang="ru-RU" sz="1600" dirty="0">
                <a:solidFill>
                  <a:srgbClr val="002060"/>
                </a:solidFill>
              </a:rPr>
              <a:t>текущее </a:t>
            </a:r>
            <a:r>
              <a:rPr lang="ru-RU" sz="1600" dirty="0" smtClean="0">
                <a:solidFill>
                  <a:srgbClr val="002060"/>
                </a:solidFill>
              </a:rPr>
              <a:t>показание, нажать на кнопку «</a:t>
            </a:r>
            <a:r>
              <a:rPr lang="en-US" sz="1600" dirty="0" smtClean="0">
                <a:solidFill>
                  <a:srgbClr val="002060"/>
                </a:solidFill>
              </a:rPr>
              <a:t>Enter</a:t>
            </a:r>
            <a:r>
              <a:rPr lang="ru-RU" sz="1600" dirty="0" smtClean="0">
                <a:solidFill>
                  <a:srgbClr val="002060"/>
                </a:solidFill>
              </a:rPr>
              <a:t>» и на кнопку «</a:t>
            </a:r>
            <a:r>
              <a:rPr lang="ru-RU" sz="1600" b="1" dirty="0" smtClean="0">
                <a:solidFill>
                  <a:srgbClr val="FF6600"/>
                </a:solidFill>
              </a:rPr>
              <a:t>Передать </a:t>
            </a:r>
            <a:r>
              <a:rPr lang="ru-RU" sz="1600" b="1" dirty="0">
                <a:solidFill>
                  <a:srgbClr val="FF6600"/>
                </a:solidFill>
              </a:rPr>
              <a:t>показания</a:t>
            </a:r>
            <a:r>
              <a:rPr lang="ru-RU" sz="1600" dirty="0" smtClean="0">
                <a:solidFill>
                  <a:srgbClr val="002060"/>
                </a:solidFill>
              </a:rPr>
              <a:t>».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Переданные показания отобразятся в столбце «</a:t>
            </a:r>
            <a:r>
              <a:rPr lang="ru-RU" sz="1600" b="1" dirty="0" smtClean="0">
                <a:solidFill>
                  <a:srgbClr val="FF6600"/>
                </a:solidFill>
              </a:rPr>
              <a:t>Предыдущие показания</a:t>
            </a:r>
            <a:r>
              <a:rPr lang="ru-RU" sz="1600" dirty="0" smtClean="0">
                <a:solidFill>
                  <a:srgbClr val="002060"/>
                </a:solidFill>
              </a:rPr>
              <a:t>».</a:t>
            </a:r>
            <a:r>
              <a:rPr lang="ru-RU" sz="1600" dirty="0" smtClean="0"/>
              <a:t>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00524" y="1428890"/>
            <a:ext cx="1121570" cy="28575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32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651" y="1979517"/>
            <a:ext cx="9471677" cy="2216900"/>
          </a:xfrm>
          <a:prstGeom prst="rect">
            <a:avLst/>
          </a:prstGeom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-364907" y="0"/>
            <a:ext cx="12477014" cy="731320"/>
          </a:xfrm>
          <a:prstGeom prst="rect">
            <a:avLst/>
          </a:prstGeom>
        </p:spPr>
        <p:txBody>
          <a:bodyPr vert="horz" lIns="227584" tIns="113792" rIns="227584" bIns="113792" rtlCol="0">
            <a:no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физических лиц АО «Татэнергосбыт»</a:t>
            </a:r>
          </a:p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Подключение электронного ЕПД</a:t>
            </a:r>
            <a:endParaRPr lang="ru-RU" sz="16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5646" y="5687138"/>
            <a:ext cx="1105308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Для подключения электронного ЕПД с отказом от получения на бумажном носителе в разделе «</a:t>
            </a:r>
            <a:r>
              <a:rPr lang="ru-RU" sz="1600" b="1" dirty="0" smtClean="0">
                <a:solidFill>
                  <a:srgbClr val="FF6600"/>
                </a:solidFill>
              </a:rPr>
              <a:t>Подписка на электронный ЕПД</a:t>
            </a:r>
            <a:r>
              <a:rPr lang="ru-RU" sz="1600" dirty="0" smtClean="0">
                <a:solidFill>
                  <a:srgbClr val="002060"/>
                </a:solidFill>
              </a:rPr>
              <a:t>» во вкладке «</a:t>
            </a:r>
            <a:r>
              <a:rPr lang="ru-RU" sz="1600" b="1" dirty="0" smtClean="0">
                <a:solidFill>
                  <a:srgbClr val="FF6600"/>
                </a:solidFill>
              </a:rPr>
              <a:t>Подача заявления</a:t>
            </a:r>
            <a:r>
              <a:rPr lang="ru-RU" sz="1600" dirty="0" smtClean="0">
                <a:solidFill>
                  <a:srgbClr val="002060"/>
                </a:solidFill>
              </a:rPr>
              <a:t>» поставьте «галочку» и нажмите на кнопку «</a:t>
            </a:r>
            <a:r>
              <a:rPr lang="ru-RU" sz="1600" b="1" dirty="0" err="1" smtClean="0">
                <a:solidFill>
                  <a:srgbClr val="FF6600"/>
                </a:solidFill>
              </a:rPr>
              <a:t>Поключить</a:t>
            </a:r>
            <a:r>
              <a:rPr lang="ru-RU" sz="1600" dirty="0" smtClean="0">
                <a:solidFill>
                  <a:srgbClr val="002060"/>
                </a:solidFill>
              </a:rPr>
              <a:t>».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Подключить услугу «Электронный ЕПД» можно только 1 раз в течение месяца.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675" t="12388" r="79" b="78185"/>
          <a:stretch/>
        </p:blipFill>
        <p:spPr>
          <a:xfrm>
            <a:off x="1950720" y="863443"/>
            <a:ext cx="10161387" cy="49819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0586" y="1384254"/>
            <a:ext cx="2048996" cy="1423988"/>
          </a:xfrm>
          <a:prstGeom prst="rect">
            <a:avLst/>
          </a:prstGeom>
          <a:ln>
            <a:solidFill>
              <a:srgbClr val="FF6600"/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7450586" y="2292687"/>
            <a:ext cx="1809070" cy="24384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21470" t="39701" r="64476" b="52143"/>
          <a:stretch/>
        </p:blipFill>
        <p:spPr>
          <a:xfrm>
            <a:off x="4599196" y="2677717"/>
            <a:ext cx="2263463" cy="7388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143" t="22379" r="76357" b="9260"/>
          <a:stretch/>
        </p:blipFill>
        <p:spPr>
          <a:xfrm>
            <a:off x="27905" y="1595132"/>
            <a:ext cx="2348705" cy="3642875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48046" y="4434652"/>
            <a:ext cx="2081348" cy="44214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6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1996" y="838768"/>
            <a:ext cx="11366553" cy="587578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-364907" y="0"/>
            <a:ext cx="12477014" cy="731320"/>
          </a:xfrm>
          <a:prstGeom prst="rect">
            <a:avLst/>
          </a:prstGeom>
        </p:spPr>
        <p:txBody>
          <a:bodyPr vert="horz" lIns="227584" tIns="113792" rIns="227584" bIns="113792" rtlCol="0">
            <a:no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физических лиц АО «Татэнергосбыт»</a:t>
            </a:r>
          </a:p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Функциональное меню</a:t>
            </a:r>
            <a:endParaRPr lang="ru-RU" sz="16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675" t="12388" r="79" b="78185"/>
          <a:stretch/>
        </p:blipFill>
        <p:spPr>
          <a:xfrm>
            <a:off x="491235" y="1581150"/>
            <a:ext cx="11268076" cy="5524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836" t="18522" r="1128" b="1153"/>
          <a:stretch/>
        </p:blipFill>
        <p:spPr>
          <a:xfrm>
            <a:off x="2362201" y="2038349"/>
            <a:ext cx="1914524" cy="1476375"/>
          </a:xfrm>
          <a:prstGeom prst="rect">
            <a:avLst/>
          </a:prstGeom>
          <a:ln>
            <a:solidFill>
              <a:srgbClr val="FF66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t="32281" r="38"/>
          <a:stretch/>
        </p:blipFill>
        <p:spPr>
          <a:xfrm>
            <a:off x="4263853" y="2066925"/>
            <a:ext cx="1870247" cy="759279"/>
          </a:xfrm>
          <a:prstGeom prst="rect">
            <a:avLst/>
          </a:prstGeom>
          <a:ln>
            <a:solidFill>
              <a:srgbClr val="FF66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t="24516" r="23554" b="414"/>
          <a:stretch/>
        </p:blipFill>
        <p:spPr>
          <a:xfrm>
            <a:off x="8565752" y="2031525"/>
            <a:ext cx="1523641" cy="1108304"/>
          </a:xfrm>
          <a:prstGeom prst="rect">
            <a:avLst/>
          </a:prstGeom>
          <a:ln>
            <a:solidFill>
              <a:srgbClr val="FF66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9724" y="2031525"/>
            <a:ext cx="1428571" cy="1121951"/>
          </a:xfrm>
          <a:prstGeom prst="rect">
            <a:avLst/>
          </a:prstGeom>
          <a:ln>
            <a:solidFill>
              <a:srgbClr val="FF66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4469" y="2038349"/>
            <a:ext cx="2501283" cy="1738313"/>
          </a:xfrm>
          <a:prstGeom prst="rect">
            <a:avLst/>
          </a:prstGeom>
          <a:ln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val="259952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790102" y="1551121"/>
            <a:ext cx="10914218" cy="3796770"/>
          </a:xfrm>
          <a:prstGeom prst="rect">
            <a:avLst/>
          </a:prstGeom>
        </p:spPr>
        <p:txBody>
          <a:bodyPr vert="horz" lIns="227584" tIns="113792" rIns="227584" bIns="113792" rtlCol="0" anchor="ctr">
            <a:no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</a:t>
            </a:r>
            <a:r>
              <a:rPr lang="ru-RU" sz="24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Мобильного приложения физических лиц </a:t>
            </a:r>
          </a:p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«Татэнергосбыт»</a:t>
            </a:r>
          </a:p>
        </p:txBody>
      </p:sp>
    </p:spTree>
    <p:extLst>
      <p:ext uri="{BB962C8B-B14F-4D97-AF65-F5344CB8AC3E}">
        <p14:creationId xmlns:p14="http://schemas.microsoft.com/office/powerpoint/2010/main" val="46242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1010194" y="1925590"/>
            <a:ext cx="10001651" cy="3796770"/>
          </a:xfrm>
          <a:prstGeom prst="rect">
            <a:avLst/>
          </a:prstGeom>
        </p:spPr>
        <p:txBody>
          <a:bodyPr vert="horz" lIns="227584" tIns="113792" rIns="227584" bIns="113792" rtlCol="0" anchor="ctr">
            <a:no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</a:t>
            </a:r>
            <a:r>
              <a:rPr lang="ru-RU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Личного кабинета </a:t>
            </a:r>
            <a:r>
              <a:rPr lang="ru-RU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физических лиц </a:t>
            </a:r>
          </a:p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  <a:r>
              <a:rPr lang="ru-RU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«Татэнергосбыт»</a:t>
            </a:r>
          </a:p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b="1" dirty="0" smtClean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E7E6E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3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 txBox="1">
            <a:spLocks/>
          </p:cNvSpPr>
          <p:nvPr/>
        </p:nvSpPr>
        <p:spPr>
          <a:xfrm>
            <a:off x="-409267" y="-1755"/>
            <a:ext cx="12477014" cy="731320"/>
          </a:xfrm>
          <a:prstGeom prst="rect">
            <a:avLst/>
          </a:prstGeom>
        </p:spPr>
        <p:txBody>
          <a:bodyPr vert="horz" lIns="227584" tIns="113792" rIns="227584" bIns="113792" rtlCol="0">
            <a:no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Мобильное приложение физических лиц АО «Татэнергосбыт»</a:t>
            </a:r>
          </a:p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Установка мобильного приложения</a:t>
            </a:r>
            <a:endParaRPr lang="ru-RU" sz="16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161075" y="1460447"/>
            <a:ext cx="3357187" cy="4306528"/>
          </a:xfrm>
          <a:prstGeom prst="rightArrow">
            <a:avLst>
              <a:gd name="adj1" fmla="val 89560"/>
              <a:gd name="adj2" fmla="val 24725"/>
            </a:avLst>
          </a:prstGeom>
          <a:gradFill flip="none" rotWithShape="1">
            <a:gsLst>
              <a:gs pos="0">
                <a:schemeClr val="bg1"/>
              </a:gs>
              <a:gs pos="99000">
                <a:schemeClr val="accent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48" y="2490326"/>
            <a:ext cx="27712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E7E6E6">
                    <a:lumMod val="25000"/>
                  </a:srgbClr>
                </a:solidFill>
              </a:rPr>
              <a:t>Установите мобильное приложение </a:t>
            </a:r>
            <a:r>
              <a:rPr lang="ru-RU" sz="2000" dirty="0" err="1" smtClean="0">
                <a:solidFill>
                  <a:srgbClr val="E7E6E6">
                    <a:lumMod val="25000"/>
                  </a:srgbClr>
                </a:solidFill>
              </a:rPr>
              <a:t>Татэнергосбыт</a:t>
            </a:r>
            <a:r>
              <a:rPr lang="ru-RU" sz="2000" dirty="0" smtClean="0">
                <a:solidFill>
                  <a:srgbClr val="E7E6E6">
                    <a:lumMod val="25000"/>
                  </a:srgbClr>
                </a:solidFill>
              </a:rPr>
              <a:t> физических лиц, скачав в магазинах приложений </a:t>
            </a:r>
            <a:r>
              <a:rPr lang="en-US" sz="2000" dirty="0" smtClean="0">
                <a:solidFill>
                  <a:srgbClr val="E7E6E6">
                    <a:lumMod val="25000"/>
                  </a:srgbClr>
                </a:solidFill>
              </a:rPr>
              <a:t>App  Store </a:t>
            </a:r>
            <a:r>
              <a:rPr lang="ru-RU" sz="2000" dirty="0" smtClean="0">
                <a:solidFill>
                  <a:srgbClr val="E7E6E6">
                    <a:lumMod val="25000"/>
                  </a:srgbClr>
                </a:solidFill>
              </a:rPr>
              <a:t>или </a:t>
            </a:r>
            <a:r>
              <a:rPr lang="en-US" sz="2000" dirty="0" smtClean="0">
                <a:solidFill>
                  <a:srgbClr val="E7E6E6">
                    <a:lumMod val="25000"/>
                  </a:srgbClr>
                </a:solidFill>
              </a:rPr>
              <a:t>Google Play </a:t>
            </a:r>
            <a:endParaRPr lang="ru-RU" sz="2000" dirty="0">
              <a:solidFill>
                <a:srgbClr val="E7E6E6">
                  <a:lumMod val="25000"/>
                </a:srgb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491" y="921528"/>
            <a:ext cx="6045831" cy="492718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0" y="6238958"/>
            <a:ext cx="12192000" cy="254769"/>
          </a:xfrm>
          <a:prstGeom prst="rect">
            <a:avLst/>
          </a:prstGeom>
          <a:solidFill>
            <a:srgbClr val="00CC6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</a:rPr>
              <a:t>Мобильное приложение доступно для скачивания и установки в смартфонах: </a:t>
            </a:r>
            <a:r>
              <a:rPr lang="ru-RU" sz="1600" b="1" dirty="0" smtClean="0">
                <a:solidFill>
                  <a:prstClr val="white"/>
                </a:solidFill>
              </a:rPr>
              <a:t> Android: версия </a:t>
            </a:r>
            <a:r>
              <a:rPr lang="ru-RU" sz="1600" b="1" dirty="0">
                <a:solidFill>
                  <a:prstClr val="white"/>
                </a:solidFill>
              </a:rPr>
              <a:t>4.4 и </a:t>
            </a:r>
            <a:r>
              <a:rPr lang="ru-RU" sz="1600" b="1" dirty="0" smtClean="0">
                <a:solidFill>
                  <a:prstClr val="white"/>
                </a:solidFill>
              </a:rPr>
              <a:t>выше   и  </a:t>
            </a:r>
            <a:r>
              <a:rPr lang="ru-RU" sz="1600" b="1" dirty="0" err="1" smtClean="0">
                <a:solidFill>
                  <a:prstClr val="white"/>
                </a:solidFill>
              </a:rPr>
              <a:t>iOS</a:t>
            </a:r>
            <a:r>
              <a:rPr lang="ru-RU" sz="1600" b="1" dirty="0" smtClean="0">
                <a:solidFill>
                  <a:prstClr val="white"/>
                </a:solidFill>
              </a:rPr>
              <a:t>: </a:t>
            </a:r>
            <a:r>
              <a:rPr lang="ru-RU" sz="1600" b="1" dirty="0">
                <a:solidFill>
                  <a:prstClr val="white"/>
                </a:solidFill>
              </a:rPr>
              <a:t>версия 11.0 и выше </a:t>
            </a:r>
          </a:p>
        </p:txBody>
      </p:sp>
    </p:spTree>
    <p:extLst>
      <p:ext uri="{BB962C8B-B14F-4D97-AF65-F5344CB8AC3E}">
        <p14:creationId xmlns:p14="http://schemas.microsoft.com/office/powerpoint/2010/main" val="89226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>
            <a:off x="302928" y="1533062"/>
            <a:ext cx="2862782" cy="4306528"/>
          </a:xfrm>
          <a:prstGeom prst="rightArrow">
            <a:avLst>
              <a:gd name="adj1" fmla="val 89560"/>
              <a:gd name="adj2" fmla="val 24725"/>
            </a:avLst>
          </a:prstGeom>
          <a:gradFill flip="none" rotWithShape="1">
            <a:gsLst>
              <a:gs pos="0">
                <a:schemeClr val="bg1"/>
              </a:gs>
              <a:gs pos="99000">
                <a:schemeClr val="accent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915" y="2762917"/>
            <a:ext cx="24671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E7E6E6">
                    <a:lumMod val="25000"/>
                  </a:srgbClr>
                </a:solidFill>
              </a:rPr>
              <a:t>При входе в мобильное приложение открывается Главная страница</a:t>
            </a:r>
            <a:endParaRPr lang="ru-RU" sz="2000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323006" y="1533062"/>
            <a:ext cx="2415285" cy="4306528"/>
          </a:xfrm>
          <a:prstGeom prst="rightArrow">
            <a:avLst>
              <a:gd name="adj1" fmla="val 89560"/>
              <a:gd name="adj2" fmla="val 24725"/>
            </a:avLst>
          </a:prstGeom>
          <a:gradFill flip="none" rotWithShape="1">
            <a:gsLst>
              <a:gs pos="0">
                <a:schemeClr val="bg1"/>
              </a:gs>
              <a:gs pos="99000">
                <a:schemeClr val="accent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99006" y="2456392"/>
            <a:ext cx="23503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E7E6E6">
                    <a:lumMod val="25000"/>
                  </a:srgbClr>
                </a:solidFill>
              </a:rPr>
              <a:t>При проведении справа налево по экрану смартфона откроется страница со статистикой потребления коммунальных ресурсов </a:t>
            </a:r>
            <a:endParaRPr lang="ru-RU" sz="2000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-409267" y="-1755"/>
            <a:ext cx="12477014" cy="731320"/>
          </a:xfrm>
          <a:prstGeom prst="rect">
            <a:avLst/>
          </a:prstGeom>
        </p:spPr>
        <p:txBody>
          <a:bodyPr vert="horz" lIns="227584" tIns="113792" rIns="227584" bIns="113792" rtlCol="0">
            <a:no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Мобильное приложение физических лиц АО «Татэнергосбыт»</a:t>
            </a:r>
          </a:p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Главная страница</a:t>
            </a:r>
            <a:endParaRPr lang="ru-RU" sz="16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93466" y="1875347"/>
            <a:ext cx="2409825" cy="270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" r="-46"/>
          <a:stretch/>
        </p:blipFill>
        <p:spPr>
          <a:xfrm>
            <a:off x="8738291" y="1039169"/>
            <a:ext cx="2682551" cy="541123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5" name="Полилиния 14"/>
          <p:cNvSpPr/>
          <p:nvPr/>
        </p:nvSpPr>
        <p:spPr>
          <a:xfrm rot="11003692" flipV="1">
            <a:off x="9294958" y="1581561"/>
            <a:ext cx="600892" cy="50955"/>
          </a:xfrm>
          <a:custGeom>
            <a:avLst/>
            <a:gdLst>
              <a:gd name="connsiteX0" fmla="*/ 0 w 844731"/>
              <a:gd name="connsiteY0" fmla="*/ 0 h 8708"/>
              <a:gd name="connsiteX1" fmla="*/ 844731 w 844731"/>
              <a:gd name="connsiteY1" fmla="*/ 8708 h 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4731" h="8708">
                <a:moveTo>
                  <a:pt x="0" y="0"/>
                </a:moveTo>
                <a:lnTo>
                  <a:pt x="844731" y="8708"/>
                </a:lnTo>
              </a:path>
            </a:pathLst>
          </a:cu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753" y="1039169"/>
            <a:ext cx="2724358" cy="541123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7066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дзаголовок 2"/>
          <p:cNvSpPr txBox="1">
            <a:spLocks/>
          </p:cNvSpPr>
          <p:nvPr/>
        </p:nvSpPr>
        <p:spPr>
          <a:xfrm>
            <a:off x="-391850" y="-25798"/>
            <a:ext cx="12477014" cy="731320"/>
          </a:xfrm>
          <a:prstGeom prst="rect">
            <a:avLst/>
          </a:prstGeom>
        </p:spPr>
        <p:txBody>
          <a:bodyPr vert="horz" lIns="227584" tIns="113792" rIns="227584" bIns="113792" rtlCol="0">
            <a:no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Передача показаний приборов учета на сайте </a:t>
            </a:r>
            <a:endParaRPr lang="ru-RU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«Татэнергосбыт» без регистрации в Личном кабинете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2958" y="5866862"/>
            <a:ext cx="1042899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5B9BD5">
                    <a:lumMod val="50000"/>
                  </a:srgbClr>
                </a:solidFill>
              </a:rPr>
              <a:t>На Главной странице сайта </a:t>
            </a:r>
            <a:r>
              <a:rPr lang="en-US" b="1" dirty="0" smtClean="0">
                <a:solidFill>
                  <a:srgbClr val="5B9BD5">
                    <a:lumMod val="50000"/>
                  </a:srgbClr>
                </a:solidFill>
              </a:rPr>
              <a:t>tatenergosbyt.ru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dirty="0" smtClean="0">
                <a:solidFill>
                  <a:srgbClr val="5B9BD5">
                    <a:lumMod val="50000"/>
                  </a:srgbClr>
                </a:solidFill>
              </a:rPr>
              <a:t>нажмите на кнопку «</a:t>
            </a:r>
            <a:r>
              <a:rPr lang="ru-RU" b="1" dirty="0" smtClean="0">
                <a:solidFill>
                  <a:srgbClr val="FF6600"/>
                </a:solidFill>
              </a:rPr>
              <a:t>Передать показания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</a:rPr>
              <a:t>»</a:t>
            </a:r>
            <a:endParaRPr lang="ru-RU" dirty="0" smtClean="0">
              <a:solidFill>
                <a:srgbClr val="E7E6E6">
                  <a:lumMod val="25000"/>
                </a:srgb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20034"/>
          <a:stretch/>
        </p:blipFill>
        <p:spPr>
          <a:xfrm>
            <a:off x="1502766" y="958554"/>
            <a:ext cx="8581760" cy="465527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3265714" y="4171406"/>
            <a:ext cx="1706880" cy="59218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59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дзаголовок 2"/>
          <p:cNvSpPr txBox="1">
            <a:spLocks/>
          </p:cNvSpPr>
          <p:nvPr/>
        </p:nvSpPr>
        <p:spPr>
          <a:xfrm>
            <a:off x="-391850" y="-25798"/>
            <a:ext cx="12477014" cy="731320"/>
          </a:xfrm>
          <a:prstGeom prst="rect">
            <a:avLst/>
          </a:prstGeom>
        </p:spPr>
        <p:txBody>
          <a:bodyPr vert="horz" lIns="227584" tIns="113792" rIns="227584" bIns="113792" rtlCol="0">
            <a:no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b="1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ЖКУ </a:t>
            </a:r>
            <a:r>
              <a:rPr lang="ru-RU" sz="2000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сайте </a:t>
            </a:r>
            <a:endParaRPr lang="ru-RU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«Татэнергосбыт» без регистрации в Личном кабинете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6833" y="5866862"/>
            <a:ext cx="1042899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5B9BD5">
                    <a:lumMod val="50000"/>
                  </a:srgbClr>
                </a:solidFill>
              </a:rPr>
              <a:t>На Главной странице сайта </a:t>
            </a:r>
            <a:r>
              <a:rPr lang="en-US" b="1" dirty="0" smtClean="0">
                <a:solidFill>
                  <a:srgbClr val="5B9BD5">
                    <a:lumMod val="50000"/>
                  </a:srgbClr>
                </a:solidFill>
              </a:rPr>
              <a:t>tatenergosbyt.ru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dirty="0" smtClean="0">
                <a:solidFill>
                  <a:srgbClr val="5B9BD5">
                    <a:lumMod val="50000"/>
                  </a:srgbClr>
                </a:solidFill>
              </a:rPr>
              <a:t>нажмите на кнопку «</a:t>
            </a:r>
            <a:r>
              <a:rPr lang="ru-RU" b="1" dirty="0" smtClean="0">
                <a:solidFill>
                  <a:srgbClr val="FF6600"/>
                </a:solidFill>
              </a:rPr>
              <a:t>Оплатить онлайн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</a:rPr>
              <a:t>»</a:t>
            </a:r>
            <a:endParaRPr lang="ru-RU" dirty="0" smtClean="0">
              <a:solidFill>
                <a:srgbClr val="E7E6E6">
                  <a:lumMod val="25000"/>
                </a:srgb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20034"/>
          <a:stretch/>
        </p:blipFill>
        <p:spPr>
          <a:xfrm>
            <a:off x="1502766" y="958554"/>
            <a:ext cx="8581760" cy="465527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4963886" y="4162697"/>
            <a:ext cx="1524000" cy="59218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17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дзаголовок 2"/>
          <p:cNvSpPr txBox="1">
            <a:spLocks/>
          </p:cNvSpPr>
          <p:nvPr/>
        </p:nvSpPr>
        <p:spPr>
          <a:xfrm>
            <a:off x="-391850" y="-25798"/>
            <a:ext cx="12477014" cy="731320"/>
          </a:xfrm>
          <a:prstGeom prst="rect">
            <a:avLst/>
          </a:prstGeom>
        </p:spPr>
        <p:txBody>
          <a:bodyPr vert="horz" lIns="227584" tIns="113792" rIns="227584" bIns="113792" rtlCol="0">
            <a:no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b="1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ЖКУ на </a:t>
            </a:r>
            <a:r>
              <a:rPr lang="ru-RU" sz="2000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сайте </a:t>
            </a:r>
            <a:endParaRPr lang="ru-RU" sz="20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«Татэнергосбыт» без регистрации в Личном кабинете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9416" y="5617568"/>
            <a:ext cx="1042899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5B9BD5">
                    <a:lumMod val="50000"/>
                  </a:srgbClr>
                </a:solidFill>
              </a:rPr>
              <a:t>На открывшейся странице введите номер 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</a:rPr>
              <a:t>лицевого счета </a:t>
            </a:r>
            <a:r>
              <a:rPr lang="ru-RU" dirty="0" smtClean="0">
                <a:solidFill>
                  <a:srgbClr val="5B9BD5">
                    <a:lumMod val="50000"/>
                  </a:srgbClr>
                </a:solidFill>
              </a:rPr>
              <a:t>и нажмите на кнопку «</a:t>
            </a:r>
            <a:r>
              <a:rPr lang="ru-RU" b="1" dirty="0" smtClean="0">
                <a:solidFill>
                  <a:srgbClr val="FF6600"/>
                </a:solidFill>
              </a:rPr>
              <a:t>Найти</a:t>
            </a:r>
            <a:r>
              <a:rPr lang="ru-RU" dirty="0" smtClean="0">
                <a:solidFill>
                  <a:srgbClr val="5B9BD5">
                    <a:lumMod val="50000"/>
                  </a:srgbClr>
                </a:solidFill>
              </a:rPr>
              <a:t>»</a:t>
            </a:r>
            <a:endParaRPr lang="ru-RU" dirty="0" smtClean="0">
              <a:solidFill>
                <a:srgbClr val="E7E6E6">
                  <a:lumMod val="25000"/>
                </a:srgb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11" y="1226527"/>
            <a:ext cx="11425646" cy="355678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Полилиния 5"/>
          <p:cNvSpPr/>
          <p:nvPr/>
        </p:nvSpPr>
        <p:spPr>
          <a:xfrm rot="11119107" flipV="1">
            <a:off x="1889179" y="2821839"/>
            <a:ext cx="474074" cy="45719"/>
          </a:xfrm>
          <a:custGeom>
            <a:avLst/>
            <a:gdLst>
              <a:gd name="connsiteX0" fmla="*/ 0 w 844731"/>
              <a:gd name="connsiteY0" fmla="*/ 0 h 8708"/>
              <a:gd name="connsiteX1" fmla="*/ 844731 w 844731"/>
              <a:gd name="connsiteY1" fmla="*/ 8708 h 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4731" h="8708">
                <a:moveTo>
                  <a:pt x="0" y="0"/>
                </a:moveTo>
                <a:lnTo>
                  <a:pt x="844731" y="8708"/>
                </a:lnTo>
              </a:path>
            </a:pathLst>
          </a:cu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10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77" y="891754"/>
            <a:ext cx="10222055" cy="543109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39085" y="5893829"/>
            <a:ext cx="1042899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5B9BD5">
                    <a:lumMod val="50000"/>
                  </a:srgbClr>
                </a:solidFill>
              </a:rPr>
              <a:t>На Главной странице сайта </a:t>
            </a:r>
            <a:r>
              <a:rPr lang="en-US" b="1" dirty="0" smtClean="0">
                <a:solidFill>
                  <a:srgbClr val="5B9BD5">
                    <a:lumMod val="50000"/>
                  </a:srgbClr>
                </a:solidFill>
              </a:rPr>
              <a:t>tatenergosbyt.ru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dirty="0" smtClean="0">
                <a:solidFill>
                  <a:srgbClr val="5B9BD5">
                    <a:lumMod val="50000"/>
                  </a:srgbClr>
                </a:solidFill>
              </a:rPr>
              <a:t>нажмите на кнопку «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</a:rPr>
              <a:t>Личный кабинет», </a:t>
            </a:r>
            <a:r>
              <a:rPr lang="ru-RU" dirty="0" smtClean="0">
                <a:solidFill>
                  <a:srgbClr val="5B9BD5">
                    <a:lumMod val="50000"/>
                  </a:srgbClr>
                </a:solidFill>
              </a:rPr>
              <a:t>выберите кнопку </a:t>
            </a:r>
          </a:p>
          <a:p>
            <a:pPr algn="ctr"/>
            <a:r>
              <a:rPr lang="ru-RU" b="1" dirty="0" smtClean="0">
                <a:solidFill>
                  <a:srgbClr val="FF6600"/>
                </a:solidFill>
              </a:rPr>
              <a:t>«Населению»</a:t>
            </a:r>
            <a:endParaRPr lang="ru-RU" dirty="0" smtClean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-529031" y="-47625"/>
            <a:ext cx="12477014" cy="731320"/>
          </a:xfrm>
          <a:prstGeom prst="rect">
            <a:avLst/>
          </a:prstGeom>
        </p:spPr>
        <p:txBody>
          <a:bodyPr vert="horz" lIns="227584" tIns="113792" rIns="227584" bIns="113792" rtlCol="0">
            <a:no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физических лиц АО «Татэнергосбыт»</a:t>
            </a:r>
          </a:p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найти?</a:t>
            </a:r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 flipH="1">
            <a:off x="8560753" y="1379158"/>
            <a:ext cx="335280" cy="41637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74122" y="1081840"/>
            <a:ext cx="1675250" cy="297318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58090" t="16755" r="32368" b="77359"/>
          <a:stretch/>
        </p:blipFill>
        <p:spPr>
          <a:xfrm>
            <a:off x="7041598" y="1450720"/>
            <a:ext cx="1507774" cy="52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4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856" y="862149"/>
            <a:ext cx="10297638" cy="539457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90525" y="5933555"/>
            <a:ext cx="115443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5B9BD5">
                    <a:lumMod val="50000"/>
                  </a:srgbClr>
                </a:solidFill>
              </a:rPr>
              <a:t>Если Вы уже зарегистрированы в Личном кабинете АО «Татэнергосбыт»,  на странице 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</a:rPr>
              <a:t> авторизации </a:t>
            </a:r>
            <a:r>
              <a:rPr lang="ru-RU" dirty="0" smtClean="0">
                <a:solidFill>
                  <a:srgbClr val="5B9BD5">
                    <a:lumMod val="50000"/>
                  </a:srgbClr>
                </a:solidFill>
              </a:rPr>
              <a:t>введите 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</a:rPr>
              <a:t>логин и пароль </a:t>
            </a:r>
            <a:r>
              <a:rPr lang="ru-RU" dirty="0" smtClean="0">
                <a:solidFill>
                  <a:srgbClr val="5B9BD5">
                    <a:lumMod val="50000"/>
                  </a:srgbClr>
                </a:solidFill>
              </a:rPr>
              <a:t>и нажмите на кнопку </a:t>
            </a:r>
            <a:r>
              <a:rPr lang="ru-RU" b="1" dirty="0" smtClean="0">
                <a:solidFill>
                  <a:srgbClr val="FF6600"/>
                </a:solidFill>
              </a:rPr>
              <a:t>«Войти»</a:t>
            </a:r>
            <a:endParaRPr lang="ru-RU" dirty="0" smtClean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74989" y="4106091"/>
            <a:ext cx="1601562" cy="479496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-409267" y="-1755"/>
            <a:ext cx="12477014" cy="731320"/>
          </a:xfrm>
          <a:prstGeom prst="rect">
            <a:avLst/>
          </a:prstGeom>
        </p:spPr>
        <p:txBody>
          <a:bodyPr vert="horz" lIns="227584" tIns="113792" rIns="227584" bIns="113792" rtlCol="0">
            <a:no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физических лиц АО «Татэнергосбыт»</a:t>
            </a:r>
          </a:p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Страница авторизации</a:t>
            </a:r>
            <a:endParaRPr lang="ru-RU" sz="16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81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856" y="862149"/>
            <a:ext cx="10297638" cy="539457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113508" y="6066139"/>
            <a:ext cx="1009833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5B9BD5">
                    <a:lumMod val="50000"/>
                  </a:srgbClr>
                </a:solidFill>
              </a:rPr>
              <a:t>Если вы не зарегистрированы, пройдите процедуру регистрации, нажав на ссылку </a:t>
            </a: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b="1" dirty="0" smtClean="0">
                <a:solidFill>
                  <a:srgbClr val="FF6600"/>
                </a:solidFill>
              </a:rPr>
              <a:t>Зарегистрироваться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-409267" y="-1755"/>
            <a:ext cx="12477014" cy="731320"/>
          </a:xfrm>
          <a:prstGeom prst="rect">
            <a:avLst/>
          </a:prstGeom>
        </p:spPr>
        <p:txBody>
          <a:bodyPr vert="horz" lIns="227584" tIns="113792" rIns="227584" bIns="113792" rtlCol="0">
            <a:no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физических лиц АО «Татэнергосбыт»</a:t>
            </a:r>
          </a:p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нового пользователя </a:t>
            </a:r>
            <a:endParaRPr lang="ru-RU" sz="16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 rot="9491001">
            <a:off x="4192850" y="4399476"/>
            <a:ext cx="398293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58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594" y="971435"/>
            <a:ext cx="4757195" cy="549903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60401" y="1290895"/>
            <a:ext cx="489693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5B9BD5">
                    <a:lumMod val="50000"/>
                  </a:srgbClr>
                </a:solidFill>
              </a:rPr>
              <a:t>На странице регистрации введите: </a:t>
            </a:r>
            <a:endParaRPr lang="ru-RU" dirty="0" smtClean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-374432" y="-74127"/>
            <a:ext cx="12477014" cy="731320"/>
          </a:xfrm>
          <a:prstGeom prst="rect">
            <a:avLst/>
          </a:prstGeom>
        </p:spPr>
        <p:txBody>
          <a:bodyPr vert="horz" lIns="227584" tIns="113792" rIns="227584" bIns="113792" rtlCol="0">
            <a:no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физических лиц АО «Татэнергосбыт»</a:t>
            </a:r>
          </a:p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нового пользователя</a:t>
            </a:r>
            <a:endParaRPr lang="ru-RU" sz="16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2169" y="1891346"/>
            <a:ext cx="46533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5B9BD5">
                    <a:lumMod val="50000"/>
                  </a:srgbClr>
                </a:solidFill>
              </a:rPr>
              <a:t>Номер лицевого счета</a:t>
            </a:r>
            <a:r>
              <a:rPr lang="ru-RU" dirty="0" smtClean="0">
                <a:solidFill>
                  <a:srgbClr val="5B9BD5">
                    <a:lumMod val="50000"/>
                  </a:srgbClr>
                </a:solidFill>
              </a:rPr>
              <a:t>, указанного в едином платежном документа (счете) на оплату ЖКУ (левый верхний угол)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5B9BD5">
                    <a:lumMod val="50000"/>
                  </a:srgbClr>
                </a:solidFill>
              </a:rPr>
              <a:t>Фамилию </a:t>
            </a:r>
            <a:r>
              <a:rPr lang="ru-RU" dirty="0" smtClean="0">
                <a:solidFill>
                  <a:srgbClr val="5B9BD5">
                    <a:lumMod val="50000"/>
                  </a:srgbClr>
                </a:solidFill>
              </a:rPr>
              <a:t>собственника лицевого счета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5B9BD5">
                    <a:lumMod val="50000"/>
                  </a:srgbClr>
                </a:solidFill>
              </a:rPr>
              <a:t>Выберите 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</a:rPr>
              <a:t>способ регистрации</a:t>
            </a:r>
            <a:r>
              <a:rPr lang="ru-RU" dirty="0" smtClean="0">
                <a:solidFill>
                  <a:srgbClr val="5B9BD5">
                    <a:lumMod val="50000"/>
                  </a:srgbClr>
                </a:solidFill>
              </a:rPr>
              <a:t>: на телефон или через электронную почту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5B9BD5">
                    <a:lumMod val="50000"/>
                  </a:srgbClr>
                </a:solidFill>
              </a:rPr>
              <a:t>Пройдите систему проверки «Я не робот»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5B9BD5">
                    <a:lumMod val="50000"/>
                  </a:srgbClr>
                </a:solidFill>
              </a:rPr>
              <a:t>Поставьте галочку об ознакомлении с положением и согласием об обработке персональных данных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5B9BD5">
                    <a:lumMod val="50000"/>
                  </a:srgbClr>
                </a:solidFill>
              </a:rPr>
              <a:t>Нажмите на кнопку «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</a:rPr>
              <a:t>Получить пароль</a:t>
            </a:r>
            <a:r>
              <a:rPr lang="ru-RU" dirty="0" smtClean="0">
                <a:solidFill>
                  <a:srgbClr val="5B9BD5">
                    <a:lumMod val="50000"/>
                  </a:srgbClr>
                </a:solidFill>
              </a:rPr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95594" y="24095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6600"/>
                </a:solidFill>
              </a:rPr>
              <a:t>1</a:t>
            </a:r>
            <a:endParaRPr lang="ru-RU" sz="2800" dirty="0">
              <a:solidFill>
                <a:srgbClr val="FF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95594" y="283456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6600"/>
                </a:solidFill>
              </a:rPr>
              <a:t>2</a:t>
            </a:r>
            <a:endParaRPr lang="ru-RU" sz="2800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95594" y="365256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6600"/>
                </a:solidFill>
              </a:rPr>
              <a:t>3</a:t>
            </a:r>
            <a:endParaRPr lang="ru-RU" sz="2800" dirty="0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4322" y="450744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6600"/>
                </a:solidFill>
              </a:rPr>
              <a:t>4</a:t>
            </a:r>
            <a:endParaRPr lang="ru-RU" sz="2800" dirty="0">
              <a:solidFill>
                <a:srgbClr val="FF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95594" y="503066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6600"/>
                </a:solidFill>
              </a:rPr>
              <a:t>5</a:t>
            </a:r>
            <a:endParaRPr lang="ru-RU" sz="2800" dirty="0">
              <a:solidFill>
                <a:srgbClr val="FF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27912" y="563201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6600"/>
                </a:solidFill>
              </a:rPr>
              <a:t>6</a:t>
            </a:r>
            <a:endParaRPr lang="ru-RU" sz="2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01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bby - Смартфон Nobby S300 Pro, Серый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5" t="5831" r="29995" b="6201"/>
          <a:stretch/>
        </p:blipFill>
        <p:spPr bwMode="auto">
          <a:xfrm>
            <a:off x="1579482" y="1981976"/>
            <a:ext cx="2080366" cy="456483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860" y="941903"/>
            <a:ext cx="533870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5B9BD5">
                    <a:lumMod val="50000"/>
                  </a:srgbClr>
                </a:solidFill>
              </a:rPr>
              <a:t>При регистрации по номеру телефона на указанный телефон будет направлено смс-сообщение с 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</a:rPr>
              <a:t>логином и паролем </a:t>
            </a:r>
            <a:r>
              <a:rPr lang="ru-RU" dirty="0" smtClean="0">
                <a:solidFill>
                  <a:srgbClr val="5B9BD5">
                    <a:lumMod val="50000"/>
                  </a:srgbClr>
                </a:solidFill>
              </a:rPr>
              <a:t>от Личного кабинета  </a:t>
            </a:r>
            <a:endParaRPr lang="ru-RU" dirty="0" smtClean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-374432" y="-74127"/>
            <a:ext cx="12477014" cy="731320"/>
          </a:xfrm>
          <a:prstGeom prst="rect">
            <a:avLst/>
          </a:prstGeom>
        </p:spPr>
        <p:txBody>
          <a:bodyPr vert="horz" lIns="227584" tIns="113792" rIns="227584" bIns="113792" rtlCol="0">
            <a:no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физических лиц АО «Татэнергосбыт»</a:t>
            </a:r>
          </a:p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по номеру телефона или электронной почте </a:t>
            </a:r>
            <a:endParaRPr lang="ru-RU" sz="16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/>
          <a:srcRect l="-190" t="72520" r="3156"/>
          <a:stretch/>
        </p:blipFill>
        <p:spPr>
          <a:xfrm>
            <a:off x="1640049" y="4680809"/>
            <a:ext cx="1956541" cy="140727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40048" y="2330768"/>
            <a:ext cx="1956543" cy="2350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640048" y="2760901"/>
            <a:ext cx="2019800" cy="74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трелка вправо 19"/>
          <p:cNvSpPr/>
          <p:nvPr/>
        </p:nvSpPr>
        <p:spPr>
          <a:xfrm rot="9526408">
            <a:off x="3257511" y="4771421"/>
            <a:ext cx="345118" cy="38075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r="2069" b="90130"/>
          <a:stretch/>
        </p:blipFill>
        <p:spPr>
          <a:xfrm>
            <a:off x="1703306" y="2330768"/>
            <a:ext cx="1893284" cy="4308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/>
          <a:srcRect t="1" r="-709" b="-653"/>
          <a:stretch/>
        </p:blipFill>
        <p:spPr>
          <a:xfrm>
            <a:off x="5410567" y="2795271"/>
            <a:ext cx="6692015" cy="288909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/>
          <a:srcRect l="894" t="11324" r="1764"/>
          <a:stretch/>
        </p:blipFill>
        <p:spPr>
          <a:xfrm>
            <a:off x="5410567" y="3652036"/>
            <a:ext cx="6692015" cy="15496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83555" y="950719"/>
            <a:ext cx="621902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5B9BD5">
                    <a:lumMod val="50000"/>
                  </a:srgbClr>
                </a:solidFill>
              </a:rPr>
              <a:t>При регистрации по электронной почте на указанную эл. почту будет направлено письмо с 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</a:rPr>
              <a:t>логином</a:t>
            </a:r>
            <a:r>
              <a:rPr lang="ru-RU" dirty="0" smtClean="0">
                <a:solidFill>
                  <a:srgbClr val="5B9BD5">
                    <a:lumMod val="50000"/>
                  </a:srgbClr>
                </a:solidFill>
              </a:rPr>
              <a:t>, 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</a:rPr>
              <a:t>паролем </a:t>
            </a:r>
            <a:r>
              <a:rPr lang="ru-RU" dirty="0" smtClean="0">
                <a:solidFill>
                  <a:srgbClr val="5B9BD5">
                    <a:lumMod val="50000"/>
                  </a:srgbClr>
                </a:solidFill>
              </a:rPr>
              <a:t>и 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</a:rPr>
              <a:t>ссылкой</a:t>
            </a:r>
            <a:r>
              <a:rPr lang="ru-RU" dirty="0" smtClean="0">
                <a:solidFill>
                  <a:srgbClr val="5B9BD5">
                    <a:lumMod val="50000"/>
                  </a:srgbClr>
                </a:solidFill>
              </a:rPr>
              <a:t>, </a:t>
            </a:r>
            <a:r>
              <a:rPr lang="ru-RU" u="sng" dirty="0">
                <a:solidFill>
                  <a:srgbClr val="5B9BD5">
                    <a:lumMod val="50000"/>
                  </a:srgbClr>
                </a:solidFill>
              </a:rPr>
              <a:t>по которой необходимо пройти для </a:t>
            </a:r>
            <a:r>
              <a:rPr lang="ru-RU" u="sng" dirty="0" smtClean="0">
                <a:solidFill>
                  <a:srgbClr val="5B9BD5">
                    <a:lumMod val="50000"/>
                  </a:srgbClr>
                </a:solidFill>
              </a:rPr>
              <a:t>регистрации.</a:t>
            </a:r>
            <a:endParaRPr lang="ru-RU" u="sng" dirty="0" smtClean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9526408">
            <a:off x="7824503" y="4081001"/>
            <a:ext cx="188065" cy="22393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5410567" y="4372383"/>
            <a:ext cx="1640682" cy="0"/>
          </a:xfrm>
          <a:prstGeom prst="line">
            <a:avLst/>
          </a:prstGeom>
          <a:ln w="952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5411170" y="4487880"/>
            <a:ext cx="656436" cy="2245"/>
          </a:xfrm>
          <a:prstGeom prst="line">
            <a:avLst/>
          </a:prstGeom>
          <a:ln w="952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0" y="657193"/>
            <a:ext cx="399480" cy="34376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5851551" y="782506"/>
            <a:ext cx="399480" cy="34376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08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2"/>
          <p:cNvSpPr txBox="1">
            <a:spLocks/>
          </p:cNvSpPr>
          <p:nvPr/>
        </p:nvSpPr>
        <p:spPr>
          <a:xfrm>
            <a:off x="-364907" y="0"/>
            <a:ext cx="12477014" cy="731320"/>
          </a:xfrm>
          <a:prstGeom prst="rect">
            <a:avLst/>
          </a:prstGeom>
        </p:spPr>
        <p:txBody>
          <a:bodyPr vert="horz" lIns="227584" tIns="113792" rIns="227584" bIns="113792" rtlCol="0">
            <a:no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физических лиц АО «Татэнергосбыт»</a:t>
            </a:r>
          </a:p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Главная страница Личного кабинета </a:t>
            </a:r>
            <a:endParaRPr lang="ru-RU" sz="16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69" y="853440"/>
            <a:ext cx="11135537" cy="575636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062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1996" y="838768"/>
            <a:ext cx="11366553" cy="587578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-364907" y="0"/>
            <a:ext cx="12477014" cy="731320"/>
          </a:xfrm>
          <a:prstGeom prst="rect">
            <a:avLst/>
          </a:prstGeom>
        </p:spPr>
        <p:txBody>
          <a:bodyPr vert="horz" lIns="227584" tIns="113792" rIns="227584" bIns="113792" rtlCol="0">
            <a:no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физических лиц АО «Татэнергосбыт»</a:t>
            </a:r>
          </a:p>
          <a:p>
            <a:pPr marL="0" indent="0" algn="ctr" defTabSz="2275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Функциональное меню</a:t>
            </a:r>
            <a:endParaRPr lang="ru-RU" sz="16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675" t="12388" r="79" b="78185"/>
          <a:stretch/>
        </p:blipFill>
        <p:spPr>
          <a:xfrm>
            <a:off x="491235" y="1581150"/>
            <a:ext cx="11268076" cy="5524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2836" t="18522" r="1128" b="1153"/>
          <a:stretch/>
        </p:blipFill>
        <p:spPr>
          <a:xfrm>
            <a:off x="2362201" y="2038349"/>
            <a:ext cx="1914524" cy="1476375"/>
          </a:xfrm>
          <a:prstGeom prst="rect">
            <a:avLst/>
          </a:prstGeom>
          <a:ln>
            <a:solidFill>
              <a:srgbClr val="FF66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t="32281" r="38"/>
          <a:stretch/>
        </p:blipFill>
        <p:spPr>
          <a:xfrm>
            <a:off x="4263853" y="2066925"/>
            <a:ext cx="1870247" cy="759279"/>
          </a:xfrm>
          <a:prstGeom prst="rect">
            <a:avLst/>
          </a:prstGeom>
          <a:ln>
            <a:solidFill>
              <a:srgbClr val="FF66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/>
          <a:srcRect t="24516" r="23554" b="414"/>
          <a:stretch/>
        </p:blipFill>
        <p:spPr>
          <a:xfrm>
            <a:off x="8565752" y="2031525"/>
            <a:ext cx="1523641" cy="1108304"/>
          </a:xfrm>
          <a:prstGeom prst="rect">
            <a:avLst/>
          </a:prstGeom>
          <a:ln>
            <a:solidFill>
              <a:srgbClr val="FF66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9724" y="2031525"/>
            <a:ext cx="1428571" cy="1121951"/>
          </a:xfrm>
          <a:prstGeom prst="rect">
            <a:avLst/>
          </a:prstGeom>
          <a:ln>
            <a:solidFill>
              <a:srgbClr val="FF66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4469" y="2038349"/>
            <a:ext cx="2501283" cy="1738313"/>
          </a:xfrm>
          <a:prstGeom prst="rect">
            <a:avLst/>
          </a:prstGeom>
          <a:ln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val="391656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23102</TotalTime>
  <Words>905</Words>
  <Application>Microsoft Office PowerPoint</Application>
  <PresentationFormat>Широкоэкранный</PresentationFormat>
  <Paragraphs>103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22_Тема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ОАО "Татэнергосбыт"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Мухаметов Ильнур Ильдусович</dc:creator>
  <cp:lastModifiedBy>Князева Светлана Михайловна</cp:lastModifiedBy>
  <cp:revision>200</cp:revision>
  <cp:lastPrinted>2021-01-25T13:25:45Z</cp:lastPrinted>
  <dcterms:created xsi:type="dcterms:W3CDTF">2016-03-11T11:03:24Z</dcterms:created>
  <dcterms:modified xsi:type="dcterms:W3CDTF">2022-01-26T10:03:48Z</dcterms:modified>
</cp:coreProperties>
</file>